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75" r:id="rId6"/>
    <p:sldId id="260" r:id="rId7"/>
    <p:sldId id="259" r:id="rId8"/>
    <p:sldId id="283" r:id="rId9"/>
    <p:sldId id="281" r:id="rId10"/>
    <p:sldId id="261" r:id="rId11"/>
    <p:sldId id="282" r:id="rId12"/>
    <p:sldId id="278" r:id="rId13"/>
    <p:sldId id="267" r:id="rId14"/>
    <p:sldId id="284" r:id="rId15"/>
    <p:sldId id="264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DEEB-DDDD-4189-BA82-E87D31615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7FAC9-8D33-4C11-B0BF-F8299CF4B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BB622-94A7-4D5E-B99D-ED2F31213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B27D1-37E8-437A-9701-98469205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8D106-37FA-41E8-A78C-0972DED8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510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98F33-43E7-447A-AF4A-2D181684D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5E2FC-B0F3-4326-872F-803A1AC51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50458-A823-4405-B052-52C739FE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6FC48-30D2-466C-9BDD-EFF41CBF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ADA13-D2B0-4ED1-BE5B-EDA915E4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702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969AD2-E09F-4AC6-A422-226F28575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7E842D-77F3-40E0-8D3B-DC50BC0AC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0E0C8-1B5F-4536-8574-D6DADBED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2FBD8-F3BE-4667-A84C-168D48770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6214-70D2-4BFA-818C-BA1245108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7657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3C51C-9DCA-4305-9EE3-0796A19C6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B28FE-42C7-4C02-ACA5-01EF05C37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26A04-C0B1-48CD-8730-46269E43F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C0EDA-D592-48C7-A409-91AE4AD3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BAFA7-DACD-40E1-8C5D-BD9E992B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9448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B940-9AE6-4B18-83F9-A6D7AC80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1F1F7-28E1-4792-A940-AE942F8BB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78041-5FE0-4581-BBB2-459895DF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4A591-821B-4DF0-B2F8-C294F380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D4B95-377F-4E69-8DAB-7CB31D7D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263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6F60-ED54-44CA-A5BE-9698FA5E7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51F02-FBF1-45A9-966D-AD873775D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F0445-3C46-45D6-8F6F-DA26F990F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9337D-EAAF-49D7-83D0-CB6CAB6D7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1053E-6EFD-4C62-B1DC-F2EC19B3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AC013-E535-4189-986A-5382471B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778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7D0FD-C49B-48A4-AEC2-6D43FE9A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88BC-068E-4ED4-ADEE-833EEAAC6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243E9-63EF-4A22-9979-03CAE946C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773ED2-14BB-4E2B-B5EB-D5D31227F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36A05-DCAE-4FE4-9F91-0682B04CF9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993D59-F058-4914-AB9D-EC81D117B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38DAFB-63E3-499E-BD0B-676A3B5C7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4F602C-5B75-4F80-B97F-68735276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747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08D4-DBB8-4E39-B4DB-1AD20620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C292D-956B-4272-8D11-7CA7D9A0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9F1D7-5741-41B1-85FB-F2D781D4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10C7C-8DAF-4C84-ACBA-FFB67067D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60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401149-5D60-4088-B05A-713A4674E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4BB4B-209B-477F-86F6-D02A84BF1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83B1C-886A-4474-8605-F094804E8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373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78C4-1559-4749-B0D9-211711253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94E7B-2D1F-4C2C-B357-2F546E0AF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8EB73-B20F-44B0-95CD-8EDDB1956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0506F-3C09-4EED-A20F-C834B3FF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53495-BE91-4965-8A25-4688EA40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AFB9D-0634-44FE-9428-CDA337A0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0872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45D3-0FC6-4D5C-AD63-62DF782B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48D619-4D3C-4C6C-9E8B-39FB28F5C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7396B-A5D9-471A-B039-791A47026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39D63-8A42-43E6-9717-F66C90196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6B194-C351-4A51-9DC5-C278660B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6B1E0-2F97-43A6-BCAC-6BE12870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5210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F4776-0F8C-4BD2-A5F2-D0F11AC7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06A4D-C723-4ED9-86D7-218C5126C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1D160-32BD-46E9-94F1-60FC1FAA19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C9C50-65F5-4F0B-A3F4-AD3F0FE0FA5B}" type="datetimeFigureOut">
              <a:rPr lang="en-ZA" smtClean="0"/>
              <a:t>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F04F8-1B4E-43D4-9798-511A648C7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15673-E1EE-481D-A29E-AB2DC2F5C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F1664-1E69-4E7A-BD56-41D7DC6EEB6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494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LuarK5ySis&amp;t=150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4F572-AC06-4BA6-A29B-9EDBA2F05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782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E63D3-DDA1-4E71-B840-004F289E5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ZA" sz="5200" dirty="0">
                <a:solidFill>
                  <a:srgbClr val="FFFFFF"/>
                </a:solidFill>
              </a:rPr>
              <a:t>Grootvadersbosch High Mountain Clearing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8BF31B-9E0B-41CB-B13C-D3A5AD42C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ZA" dirty="0">
                <a:solidFill>
                  <a:srgbClr val="FFFFFF"/>
                </a:solidFill>
              </a:rPr>
              <a:t>Started in 2020 and on going</a:t>
            </a:r>
          </a:p>
        </p:txBody>
      </p:sp>
    </p:spTree>
    <p:extLst>
      <p:ext uri="{BB962C8B-B14F-4D97-AF65-F5344CB8AC3E}">
        <p14:creationId xmlns:p14="http://schemas.microsoft.com/office/powerpoint/2010/main" val="1939697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13DD5C-B48A-453B-A00E-602F60397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1" b="1588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D52879-A2FA-4982-920A-A463EEEE9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>
            <a:normAutofit/>
          </a:bodyPr>
          <a:lstStyle/>
          <a:p>
            <a:r>
              <a:rPr lang="en-ZA" dirty="0">
                <a:solidFill>
                  <a:srgbClr val="FFFFFF"/>
                </a:solidFill>
              </a:rPr>
              <a:t>Step 3.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E763-EAED-459A-9C13-10BDD3A7C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5" y="557189"/>
            <a:ext cx="5158424" cy="55718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rgbClr val="FFFFFF"/>
                </a:solidFill>
              </a:rPr>
              <a:t>The teams received training in over night wilderness camping and first aid, which included snake awareness and response.</a:t>
            </a:r>
          </a:p>
          <a:p>
            <a:pPr marL="0" indent="0">
              <a:buNone/>
            </a:pPr>
            <a:endParaRPr lang="en-ZA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rgbClr val="FFFFFF"/>
                </a:solidFill>
              </a:rPr>
              <a:t>The training involved 45 people and was completed in September 2020 and July 2022</a:t>
            </a:r>
          </a:p>
        </p:txBody>
      </p:sp>
    </p:spTree>
    <p:extLst>
      <p:ext uri="{BB962C8B-B14F-4D97-AF65-F5344CB8AC3E}">
        <p14:creationId xmlns:p14="http://schemas.microsoft.com/office/powerpoint/2010/main" val="1707172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2216D03-D171-450C-B386-734D0650D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1" r="-1" b="416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2" name="Freeform: Shape 1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AD28E-687D-40A3-B319-1B9A130E5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ZA" sz="3600"/>
              <a:t>Step 4: Obtaining the right equipment</a:t>
            </a:r>
            <a:endParaRPr lang="en-ZA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AF1B2-5E13-4012-A4A5-92EABC4B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To undertake the work, the conservancy needed to obtained access to hiking equipment, which included backpacks, tents, sleeping bags, sleeping mats, flashlights and cooking stoves. </a:t>
            </a:r>
          </a:p>
          <a:p>
            <a:pPr marL="0" indent="0">
              <a:buNone/>
            </a:pPr>
            <a:r>
              <a:rPr lang="en-US" sz="1800" dirty="0"/>
              <a:t>The equipment needed to be cost effective, light weight and durable.</a:t>
            </a:r>
            <a:endParaRPr lang="en-ZA" sz="1800" dirty="0"/>
          </a:p>
        </p:txBody>
      </p:sp>
    </p:spTree>
    <p:extLst>
      <p:ext uri="{BB962C8B-B14F-4D97-AF65-F5344CB8AC3E}">
        <p14:creationId xmlns:p14="http://schemas.microsoft.com/office/powerpoint/2010/main" val="779312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1D41BC-7533-49EF-A139-9261CA5A2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60" name="Rectangle 5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054C77-2AA3-9871-7E71-7C7904040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AndaleSans"/>
                <a:cs typeface="Times New Roman" panose="02020603050405020304" pitchFamily="18" charset="0"/>
              </a:rPr>
              <a:t>Step 5. Teams in Field</a:t>
            </a:r>
          </a:p>
          <a:p>
            <a:pPr marL="0" indent="0"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AndaleSans"/>
                <a:cs typeface="Times New Roman" panose="02020603050405020304" pitchFamily="18" charset="0"/>
              </a:rPr>
              <a:t>In February 2021, our first teams started operations in the mountains above </a:t>
            </a:r>
            <a:r>
              <a:rPr lang="en-US" sz="2000" dirty="0" err="1">
                <a:effectLst/>
                <a:latin typeface="Calibri" panose="020F0502020204030204" pitchFamily="34" charset="0"/>
                <a:ea typeface="AndaleSans"/>
                <a:cs typeface="Times New Roman" panose="02020603050405020304" pitchFamily="18" charset="0"/>
              </a:rPr>
              <a:t>Suurbraak</a:t>
            </a:r>
            <a:r>
              <a:rPr lang="en-US" sz="2000" dirty="0">
                <a:effectLst/>
                <a:latin typeface="Calibri" panose="020F0502020204030204" pitchFamily="34" charset="0"/>
                <a:ea typeface="AndaleSans"/>
                <a:cs typeface="Times New Roman" panose="02020603050405020304" pitchFamily="18" charset="0"/>
              </a:rPr>
              <a:t>.</a:t>
            </a:r>
            <a:endParaRPr lang="en-ZA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9399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5CAF55-A046-4D86-85B9-480BCC8D7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6" r="-2" b="-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2C4D7-081B-3D31-BA00-60338C860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5" r="-2" b="2713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9" name="Picture 8" descr="A group of people walking through a grassy field&#10;&#10;Description automatically generated with medium confidence">
            <a:extLst>
              <a:ext uri="{FF2B5EF4-FFF2-40B4-BE49-F238E27FC236}">
                <a16:creationId xmlns:a16="http://schemas.microsoft.com/office/drawing/2014/main" id="{A3EE48B0-B93E-126B-D525-784FB1D95C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1" r="7004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97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D042A-4A57-EDC9-6CE2-7B712FFA0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>
                <a:solidFill>
                  <a:schemeClr val="bg1"/>
                </a:solidFill>
              </a:rPr>
              <a:t>Here is a link to a summary of the results of our project:</a:t>
            </a:r>
          </a:p>
          <a:p>
            <a:pPr marL="0" indent="0">
              <a:buNone/>
            </a:pPr>
            <a:endParaRPr lang="en-Z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https://www.youtube.com/watch?v=1LuarK5ySis&amp;t=150s</a:t>
            </a:r>
            <a:endParaRPr lang="en-Z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58067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71121E-52D5-4D3A-8093-908E0C1CD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16898"/>
          <a:stretch/>
        </p:blipFill>
        <p:spPr>
          <a:xfrm>
            <a:off x="4198305" y="0"/>
            <a:ext cx="8075082" cy="6858478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24460-311A-454E-9F09-99FA8F1E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ZA"/>
              <a:t>Challenges and lessons learnt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734EF-9F7F-421F-8618-94DFFD0DB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ZA" sz="1400" dirty="0"/>
              <a:t>Management and inspection of the work is time consuming.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1400" dirty="0"/>
              <a:t>Daily radio communication and check-ins are essential for safety.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1400" dirty="0"/>
              <a:t>Weather is a crucial factor and teams need at least 4 days of clear weather and no rain or mist.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1400" dirty="0"/>
              <a:t>Drones assist in planning and inspections but cannot replace being on site.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1400" dirty="0"/>
              <a:t>Although most work can be done with a silky saw, a small petrol chainsaw is worth having to remove large pines that continue to seed.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1400" dirty="0"/>
              <a:t>The work is on going as follow up is constantly required to control small hakea and pine seedlings that can't be seen in walk throughs.</a:t>
            </a:r>
          </a:p>
          <a:p>
            <a:pPr marL="457200" indent="-457200">
              <a:buFont typeface="+mj-lt"/>
              <a:buAutoNum type="arabicPeriod"/>
            </a:pP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1858468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519C27-DC73-46B9-ABCC-E3FA77B25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r="5830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8" name="Freeform: Shape 2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367B86-8255-7B69-8A98-C5F1E41A0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50" y="709743"/>
            <a:ext cx="3941499" cy="36127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Thank you to our funders.</a:t>
            </a:r>
          </a:p>
          <a:p>
            <a:pPr marL="0" indent="0" algn="ctr">
              <a:buNone/>
            </a:pPr>
            <a:r>
              <a:rPr lang="en-US" sz="2400" dirty="0"/>
              <a:t>Well done to the teams for the successful implementation to date. </a:t>
            </a:r>
          </a:p>
          <a:p>
            <a:pPr marL="0" indent="0" algn="ctr">
              <a:buNone/>
            </a:pPr>
            <a:r>
              <a:rPr lang="en-US" sz="2400" dirty="0"/>
              <a:t>We look forward to continuing with the work which is essential for protecting our mountains and rivers.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F51EB-B6C1-404B-B1A4-D3386A414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13"/>
          <a:stretch/>
        </p:blipFill>
        <p:spPr>
          <a:xfrm>
            <a:off x="2753384" y="4684309"/>
            <a:ext cx="1242619" cy="86132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EB21645-57E1-4AF9-B7C0-35D44751E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85" y="5652048"/>
            <a:ext cx="1242619" cy="988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E5DFCB-ED10-8D8B-33D4-FBE344827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89" y="4457654"/>
            <a:ext cx="2160189" cy="1087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EBF4E5-E6C0-9434-0C7C-2452665C3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04" y="5680784"/>
            <a:ext cx="1997196" cy="91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87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1D41BC-7533-49EF-A139-9261CA5A2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7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054C77-2AA3-9871-7E71-7C7904040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901" y="3429000"/>
            <a:ext cx="10165218" cy="25884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</a:rPr>
              <a:t>The Grootvadersbosch Conservancy covers about 30 000 ha of private land between Swellendam and Heidelberg in the Langeberg Mountain. Part of this land is high mountain catchment.</a:t>
            </a:r>
          </a:p>
          <a:p>
            <a:pPr marL="0" indent="0" algn="ctr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</a:rPr>
              <a:t>The conservancy works with private landowners to manage and protect high mountain catchment areas.</a:t>
            </a:r>
          </a:p>
        </p:txBody>
      </p:sp>
    </p:spTree>
    <p:extLst>
      <p:ext uri="{BB962C8B-B14F-4D97-AF65-F5344CB8AC3E}">
        <p14:creationId xmlns:p14="http://schemas.microsoft.com/office/powerpoint/2010/main" val="380864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054C77-2AA3-9871-7E71-7C7904040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88" y="1622444"/>
            <a:ext cx="3667036" cy="2457690"/>
          </a:xfr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spcAft>
                <a:spcPts val="400"/>
              </a:spcAft>
              <a:buNone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Mountain catchments have high runoff and 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groundwater recharge. Both are essential for </a:t>
            </a:r>
            <a:r>
              <a:rPr lang="en-GB" sz="2400" dirty="0">
                <a:effectLst/>
                <a:latin typeface="Calibri" panose="020F0502020204030204" pitchFamily="34" charset="0"/>
                <a:ea typeface="AndaleSans"/>
                <a:cs typeface="Times New Roman" panose="02020603050405020304" pitchFamily="18" charset="0"/>
              </a:rPr>
              <a:t>sustaining river systems. Mountain catchments represent the water factories of the country. 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1D41BC-7533-49EF-A139-9261CA5A2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r="8430"/>
          <a:stretch/>
        </p:blipFill>
        <p:spPr>
          <a:xfrm>
            <a:off x="5011839" y="315013"/>
            <a:ext cx="6886936" cy="584934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6013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1D41BC-7533-49EF-A139-9261CA5A2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r="5848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054C77-2AA3-9871-7E71-7C7904040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86" y="1545280"/>
            <a:ext cx="4739601" cy="284199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spcAft>
                <a:spcPts val="400"/>
              </a:spcAft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AndaleSans"/>
                <a:cs typeface="Times New Roman" panose="02020603050405020304" pitchFamily="18" charset="0"/>
              </a:rPr>
              <a:t>Keeping mountain catchments clear of invasive vegetation also reduces the risk of overly warm and destructive fires which pose a risk to infrastructure, agricultural activities, and biodiversity. </a:t>
            </a:r>
          </a:p>
          <a:p>
            <a:pPr marL="0" indent="0" algn="ctr">
              <a:spcBef>
                <a:spcPts val="600"/>
              </a:spcBef>
              <a:spcAft>
                <a:spcPts val="400"/>
              </a:spcAft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AndaleSans"/>
                <a:cs typeface="Times New Roman" panose="02020603050405020304" pitchFamily="18" charset="0"/>
              </a:rPr>
              <a:t>Mountain fynbos areas need to burn every </a:t>
            </a:r>
            <a:r>
              <a:rPr lang="en-GB" sz="2000" dirty="0">
                <a:latin typeface="Calibri" panose="020F0502020204030204" pitchFamily="34" charset="0"/>
                <a:ea typeface="AndaleSans"/>
                <a:cs typeface="Times New Roman" panose="02020603050405020304" pitchFamily="18" charset="0"/>
              </a:rPr>
              <a:t>10</a:t>
            </a:r>
            <a:r>
              <a:rPr lang="en-GB" sz="2000" dirty="0">
                <a:effectLst/>
                <a:latin typeface="Calibri" panose="020F0502020204030204" pitchFamily="34" charset="0"/>
                <a:ea typeface="AndaleSans"/>
                <a:cs typeface="Times New Roman" panose="02020603050405020304" pitchFamily="18" charset="0"/>
              </a:rPr>
              <a:t>-15 years, but invasive vegetation makes fires much hotter and harder to control.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3355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1D41BC-7533-49EF-A139-9261CA5A2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" b="1135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054C77-2AA3-9871-7E71-7C7904040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</a:rPr>
              <a:t>In 2020, the Grootvadersbosch Conservancy started planning an operation to clear the high mountain catchment areas of the conservancy of invasive vegetation. 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01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5FC24-E6BF-41D5-9EB7-C71D1AB49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r="15345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E6D8C1-39E7-4FE6-9D71-86065838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en-ZA">
                <a:solidFill>
                  <a:srgbClr val="FFFFFF"/>
                </a:solidFill>
              </a:rPr>
              <a:t>Step 1: Understanding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77F41-E86B-48EE-B200-554DCACBE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759036" cy="3957178"/>
          </a:xfrm>
        </p:spPr>
        <p:txBody>
          <a:bodyPr>
            <a:normAutofit/>
          </a:bodyPr>
          <a:lstStyle/>
          <a:p>
            <a:r>
              <a:rPr lang="en-ZA" sz="2000" dirty="0">
                <a:solidFill>
                  <a:srgbClr val="FFFFFF"/>
                </a:solidFill>
              </a:rPr>
              <a:t>In 2020, our General Manager spent many hours assessing the extent of the infestation and where the priorities lay.</a:t>
            </a:r>
          </a:p>
          <a:p>
            <a:r>
              <a:rPr lang="en-ZA" sz="2000" dirty="0">
                <a:solidFill>
                  <a:srgbClr val="FFFFFF"/>
                </a:solidFill>
              </a:rPr>
              <a:t>This involved scouting high mountain areas and capturing images of the problem.</a:t>
            </a:r>
          </a:p>
          <a:p>
            <a:r>
              <a:rPr lang="en-ZA" sz="2000" dirty="0">
                <a:solidFill>
                  <a:srgbClr val="FFFFFF"/>
                </a:solidFill>
              </a:rPr>
              <a:t>A drone was also used to scout the areas.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4DD85-4F4E-4C2B-8E6A-9E8B20771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r="17395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6128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D673A-3036-4D0B-A5D2-BA25630D9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r="579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A24A6-63B5-488E-BB64-08464A0A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9319" y="1833837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1700" dirty="0"/>
              <a:t>The outcome of this assessment was:  </a:t>
            </a:r>
          </a:p>
          <a:p>
            <a:pPr marL="0" indent="0">
              <a:buNone/>
            </a:pPr>
            <a:r>
              <a:rPr lang="en-ZA" sz="1700" dirty="0"/>
              <a:t>1) The infestation was scattered with two main invasives: pine and hakea.</a:t>
            </a:r>
          </a:p>
          <a:p>
            <a:pPr marL="0" indent="0">
              <a:buNone/>
            </a:pPr>
            <a:endParaRPr lang="en-ZA" sz="1700" dirty="0"/>
          </a:p>
          <a:p>
            <a:pPr marL="0" indent="0">
              <a:buNone/>
            </a:pPr>
            <a:r>
              <a:rPr lang="en-ZA" sz="1700" dirty="0"/>
              <a:t>2) The areas were accessible but only with teams camping out as most areas required a full day of hiking to reach. </a:t>
            </a:r>
          </a:p>
          <a:p>
            <a:pPr marL="0" indent="0">
              <a:buNone/>
            </a:pPr>
            <a:endParaRPr lang="en-ZA" sz="1700" dirty="0"/>
          </a:p>
          <a:p>
            <a:pPr marL="0" indent="0">
              <a:buNone/>
            </a:pPr>
            <a:r>
              <a:rPr lang="en-ZA" sz="1700" dirty="0"/>
              <a:t>3) The operation was urgent to avoid spread with costly implications as many areas did not yet require chainsaws and fire had made areas more accessible.</a:t>
            </a:r>
          </a:p>
          <a:p>
            <a:pPr marL="0" indent="0">
              <a:buNone/>
            </a:pPr>
            <a:endParaRPr lang="en-ZA" sz="1700" dirty="0"/>
          </a:p>
          <a:p>
            <a:pPr marL="0" indent="0">
              <a:buNone/>
            </a:pPr>
            <a:endParaRPr lang="en-ZA" sz="1700" dirty="0"/>
          </a:p>
        </p:txBody>
      </p:sp>
    </p:spTree>
    <p:extLst>
      <p:ext uri="{BB962C8B-B14F-4D97-AF65-F5344CB8AC3E}">
        <p14:creationId xmlns:p14="http://schemas.microsoft.com/office/powerpoint/2010/main" val="3643353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1D41BC-7533-49EF-A139-9261CA5A2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r="9299" b="1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054C77-2AA3-9871-7E71-7C7904040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602" y="4890982"/>
            <a:ext cx="10165218" cy="136979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AndaleSans"/>
                <a:cs typeface="Times New Roman" panose="02020603050405020304" pitchFamily="18" charset="0"/>
              </a:rPr>
              <a:t>An estimated area of 6000ha was mapped 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AndaleSans"/>
                <a:cs typeface="Times New Roman" panose="02020603050405020304" pitchFamily="18" charset="0"/>
              </a:rPr>
              <a:t>into blocks with estimated days required for each operation. Recommended camp out areas were also identified near water sources.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7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F4DD85-4F4E-4C2B-8E6A-9E8B20771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6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6D8C1-39E7-4FE6-9D71-86065838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ZA"/>
              <a:t>Step 2: A Partnership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77F41-E86B-48EE-B200-554DCACBE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en-US" sz="2000" dirty="0"/>
              <a:t>T</a:t>
            </a:r>
            <a:r>
              <a:rPr lang="en-ZA" sz="2000" dirty="0"/>
              <a:t>o tackle the problem, the conservancy needed support from landowners and funders.</a:t>
            </a:r>
          </a:p>
          <a:p>
            <a:r>
              <a:rPr lang="en-ZA" sz="2000" dirty="0"/>
              <a:t>In 2021, funding was initially secured from landowners and the Department of Environment, Forestry and Fishers.</a:t>
            </a:r>
          </a:p>
          <a:p>
            <a:r>
              <a:rPr lang="en-ZA" sz="2000" dirty="0"/>
              <a:t>In 2022, Landcare and the Gouritz Biosphere Cluster Reserve also added funding to the project.</a:t>
            </a:r>
          </a:p>
          <a:p>
            <a:pPr marL="0" indent="0">
              <a:buNone/>
            </a:pP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3330927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828</TotalTime>
  <Words>656</Words>
  <Application>Microsoft Office PowerPoint</Application>
  <PresentationFormat>Widescreen</PresentationFormat>
  <Paragraphs>50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Grootvadersbosch High Mountain Clearing Project</vt:lpstr>
      <vt:lpstr>PowerPoint Presentation</vt:lpstr>
      <vt:lpstr>PowerPoint Presentation</vt:lpstr>
      <vt:lpstr>PowerPoint Presentation</vt:lpstr>
      <vt:lpstr>PowerPoint Presentation</vt:lpstr>
      <vt:lpstr>Step 1: Understanding the problem</vt:lpstr>
      <vt:lpstr>PowerPoint Presentation</vt:lpstr>
      <vt:lpstr>PowerPoint Presentation</vt:lpstr>
      <vt:lpstr>Step 2: A Partnership approach</vt:lpstr>
      <vt:lpstr>Step 3. Training</vt:lpstr>
      <vt:lpstr>Step 4: Obtaining the right equipment</vt:lpstr>
      <vt:lpstr>PowerPoint Presentation</vt:lpstr>
      <vt:lpstr>PowerPoint Presentation</vt:lpstr>
      <vt:lpstr>PowerPoint Presentation</vt:lpstr>
      <vt:lpstr>Challenges and lessons learnt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Korenta Vette High Altitude Clearing Project</dc:title>
  <dc:creator>Aileen Anderson</dc:creator>
  <cp:lastModifiedBy>Aileen Anderson</cp:lastModifiedBy>
  <cp:revision>15</cp:revision>
  <cp:lastPrinted>2022-04-01T14:24:06Z</cp:lastPrinted>
  <dcterms:created xsi:type="dcterms:W3CDTF">2022-04-01T12:47:56Z</dcterms:created>
  <dcterms:modified xsi:type="dcterms:W3CDTF">2023-01-23T15:16:14Z</dcterms:modified>
</cp:coreProperties>
</file>